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2"/>
  </p:notesMasterIdLst>
  <p:sldIdLst>
    <p:sldId id="278" r:id="rId2"/>
    <p:sldId id="279" r:id="rId3"/>
    <p:sldId id="280" r:id="rId4"/>
    <p:sldId id="281" r:id="rId5"/>
    <p:sldId id="296" r:id="rId6"/>
    <p:sldId id="283" r:id="rId7"/>
    <p:sldId id="294" r:id="rId8"/>
    <p:sldId id="295" r:id="rId9"/>
    <p:sldId id="298" r:id="rId10"/>
    <p:sldId id="297" r:id="rId11"/>
    <p:sldId id="300" r:id="rId12"/>
    <p:sldId id="301" r:id="rId13"/>
    <p:sldId id="284" r:id="rId14"/>
    <p:sldId id="299" r:id="rId15"/>
    <p:sldId id="302" r:id="rId16"/>
    <p:sldId id="285" r:id="rId17"/>
    <p:sldId id="303" r:id="rId18"/>
    <p:sldId id="290" r:id="rId19"/>
    <p:sldId id="292" r:id="rId20"/>
    <p:sldId id="293" r:id="rId2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 snapToObjects="1">
      <p:cViewPr varScale="1">
        <p:scale>
          <a:sx n="83" d="100"/>
          <a:sy n="83" d="100"/>
        </p:scale>
        <p:origin x="677" y="3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Did not include job level or department because those are directly associated with job role. Income might be but this gives us a look at which roles are highest paid</a:t>
            </a:r>
          </a:p>
        </p:txBody>
      </p:sp>
    </p:spTree>
    <p:extLst>
      <p:ext uri="{BB962C8B-B14F-4D97-AF65-F5344CB8AC3E}">
        <p14:creationId xmlns:p14="http://schemas.microsoft.com/office/powerpoint/2010/main" val="119508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Overtime</a:t>
            </a:r>
          </a:p>
        </p:txBody>
      </p:sp>
    </p:spTree>
    <p:extLst>
      <p:ext uri="{BB962C8B-B14F-4D97-AF65-F5344CB8AC3E}">
        <p14:creationId xmlns:p14="http://schemas.microsoft.com/office/powerpoint/2010/main" val="97049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95nIE4KxRA" TargetMode="External"/><Relationship Id="rId2" Type="http://schemas.openxmlformats.org/officeDocument/2006/relationships/hyperlink" Target="mailto:rliercke@mail.smu.edu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rachelliercke.shinyapps.io/Case2_Rshiny_RL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563333"/>
            <a:ext cx="5385816" cy="1225296"/>
          </a:xfrm>
        </p:spPr>
        <p:txBody>
          <a:bodyPr/>
          <a:lstStyle/>
          <a:p>
            <a:r>
              <a:rPr lang="en-US" dirty="0"/>
              <a:t>Job Roles, Salary, &amp; Attrition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Rachel Liercke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D6ED-CA3E-4FD2-9C17-004C69E7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Noteworthy factors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EB8FA-2AA4-4EA2-8661-F0FC140E3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1872211"/>
            <a:ext cx="11119104" cy="4434840"/>
          </a:xfrm>
        </p:spPr>
        <p:txBody>
          <a:bodyPr/>
          <a:lstStyle/>
          <a:p>
            <a:r>
              <a:rPr lang="en-US" dirty="0"/>
              <a:t>Attrition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57CB6-3BD0-46ED-9413-7304C1193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42093-B302-4827-9785-7E2782DC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0A9E4C6-1B21-429E-BE35-17B97BBC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670" y="2272103"/>
            <a:ext cx="4943917" cy="443713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1301D9D-430E-43BD-B67D-CB4B9571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55" y="2223843"/>
            <a:ext cx="4753074" cy="42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6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BF41-CADA-445F-AEC0-19A9C6D5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E5E2C-8565-445E-88B2-3427A244C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0454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C2FA7-0FC5-4FD5-8141-D4F7AD59A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been tasked with predicting the Monthly Income of a group of people given multiple variables about a person’s job. Our goal was to run an analysis and use the most significant factors that influence the monthly income.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29020-61D6-4A21-8312-16702FA7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C482B-0E28-417F-AE93-4C6DC47B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91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Monthly income Predictors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399DA-4DEF-448E-924D-C2B969D693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Running a linear regression model on all factors, the most significant are:</a:t>
            </a:r>
          </a:p>
          <a:p>
            <a:pPr lvl="1"/>
            <a:r>
              <a:rPr lang="en-US" sz="1200" dirty="0"/>
              <a:t>Business Travel</a:t>
            </a:r>
          </a:p>
          <a:p>
            <a:pPr lvl="1"/>
            <a:r>
              <a:rPr lang="en-US" sz="1200" dirty="0"/>
              <a:t>Department</a:t>
            </a:r>
          </a:p>
          <a:p>
            <a:pPr lvl="1"/>
            <a:r>
              <a:rPr lang="en-US" sz="1200" dirty="0"/>
              <a:t>Distance From Home</a:t>
            </a:r>
          </a:p>
          <a:p>
            <a:pPr lvl="1"/>
            <a:r>
              <a:rPr lang="en-US" sz="1200" dirty="0"/>
              <a:t>Environment Satisfaction</a:t>
            </a:r>
          </a:p>
          <a:p>
            <a:pPr lvl="1"/>
            <a:r>
              <a:rPr lang="en-US" sz="1200" dirty="0"/>
              <a:t>Job Level</a:t>
            </a:r>
          </a:p>
          <a:p>
            <a:pPr lvl="1"/>
            <a:r>
              <a:rPr lang="en-US" sz="1200" dirty="0"/>
              <a:t>Job Role</a:t>
            </a:r>
          </a:p>
          <a:p>
            <a:pPr lvl="1"/>
            <a:r>
              <a:rPr lang="en-US" sz="1200" dirty="0"/>
              <a:t>Total Working Years</a:t>
            </a:r>
          </a:p>
          <a:p>
            <a:pPr lvl="1"/>
            <a:r>
              <a:rPr lang="en-US" sz="1200" dirty="0"/>
              <a:t>Years With Current Manager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038A-2A86-45E4-AB6E-09FFBC77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FB8B4-D405-4DBE-AA9B-68C407E55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952" y="2262909"/>
            <a:ext cx="10677144" cy="3397227"/>
          </a:xfrm>
        </p:spPr>
        <p:txBody>
          <a:bodyPr/>
          <a:lstStyle/>
          <a:p>
            <a:r>
              <a:rPr lang="en-US" dirty="0"/>
              <a:t>Running this model a few times, we were able to narrow down the most significant factors to:</a:t>
            </a:r>
          </a:p>
          <a:p>
            <a:pPr lvl="1"/>
            <a:r>
              <a:rPr lang="en-US" sz="1400" dirty="0"/>
              <a:t>Department</a:t>
            </a:r>
          </a:p>
          <a:p>
            <a:pPr lvl="1"/>
            <a:r>
              <a:rPr lang="en-US" sz="1400" dirty="0"/>
              <a:t>Job Level</a:t>
            </a:r>
          </a:p>
          <a:p>
            <a:pPr lvl="1"/>
            <a:r>
              <a:rPr lang="en-US" sz="1400" dirty="0"/>
              <a:t>Total Working Years</a:t>
            </a:r>
          </a:p>
          <a:p>
            <a:pPr lvl="1"/>
            <a:r>
              <a:rPr lang="en-US" sz="1400" dirty="0"/>
              <a:t>Years with Current Manager</a:t>
            </a:r>
          </a:p>
          <a:p>
            <a:pPr marL="338328" lvl="1" indent="0">
              <a:buNone/>
            </a:pPr>
            <a:endParaRPr lang="en-US" sz="1400" dirty="0"/>
          </a:p>
          <a:p>
            <a:pPr marL="338328" lvl="1" indent="0">
              <a:buNone/>
            </a:pPr>
            <a:endParaRPr lang="en-US" sz="1400" dirty="0"/>
          </a:p>
          <a:p>
            <a:pPr marL="338328" lvl="1" indent="0">
              <a:buNone/>
            </a:pPr>
            <a:endParaRPr lang="en-US" sz="1400" dirty="0"/>
          </a:p>
          <a:p>
            <a:pPr marL="338328" lvl="1" indent="0">
              <a:buNone/>
            </a:pPr>
            <a:r>
              <a:rPr lang="en-US" sz="1600" dirty="0"/>
              <a:t>Using this model, we have provided a dataset with Monthly Income predictions that fit the requirements of RMSE &lt;$3000.</a:t>
            </a:r>
          </a:p>
          <a:p>
            <a:pPr marL="338328" lvl="1" indent="0">
              <a:buNone/>
            </a:pPr>
            <a:endParaRPr lang="en-US" sz="1600" dirty="0"/>
          </a:p>
          <a:p>
            <a:pPr marL="338328" lvl="1" indent="0">
              <a:buNone/>
            </a:pPr>
            <a:endParaRPr lang="en-US" sz="1400" dirty="0"/>
          </a:p>
          <a:p>
            <a:pPr marL="338328" lvl="1" indent="0">
              <a:buNone/>
            </a:pPr>
            <a:endParaRPr lang="en-US" sz="1400" dirty="0"/>
          </a:p>
          <a:p>
            <a:pPr marL="338328" lvl="1" indent="0">
              <a:buNone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840A5-4FF9-4A73-9A59-642C0BC4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07954-9DB1-48F0-B17D-281EAA3B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4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6793-5837-48BB-A003-F877E84B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CC93E-E582-4104-BF08-4ED55998A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52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attrition factors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3544" y="4862884"/>
            <a:ext cx="2598737" cy="1109662"/>
          </a:xfrm>
        </p:spPr>
        <p:txBody>
          <a:bodyPr/>
          <a:lstStyle/>
          <a:p>
            <a:r>
              <a:rPr lang="en-US" dirty="0"/>
              <a:t>Job satisfaction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1786" y="4879589"/>
            <a:ext cx="2598737" cy="1109662"/>
          </a:xfrm>
        </p:spPr>
        <p:txBody>
          <a:bodyPr/>
          <a:lstStyle/>
          <a:p>
            <a:r>
              <a:rPr lang="en-US" dirty="0"/>
              <a:t> marital status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4835" y="4888825"/>
            <a:ext cx="2598737" cy="1109662"/>
          </a:xfrm>
        </p:spPr>
        <p:txBody>
          <a:bodyPr/>
          <a:lstStyle/>
          <a:p>
            <a:r>
              <a:rPr lang="en-US" dirty="0"/>
              <a:t>Over Time</a:t>
            </a:r>
          </a:p>
        </p:txBody>
      </p:sp>
      <p:pic>
        <p:nvPicPr>
          <p:cNvPr id="5" name="Picture Placeholder 4" descr="Range of moods sticky notes">
            <a:extLst>
              <a:ext uri="{FF2B5EF4-FFF2-40B4-BE49-F238E27FC236}">
                <a16:creationId xmlns:a16="http://schemas.microsoft.com/office/drawing/2014/main" id="{A9E45853-3E09-4AE3-BDA3-430FCB7843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52" r="16652"/>
          <a:stretch>
            <a:fillRect/>
          </a:stretch>
        </p:blipFill>
        <p:spPr>
          <a:xfrm>
            <a:off x="923925" y="2265363"/>
            <a:ext cx="2597150" cy="2597150"/>
          </a:xfrm>
        </p:spPr>
      </p:pic>
      <p:pic>
        <p:nvPicPr>
          <p:cNvPr id="8" name="Picture Placeholder 7" descr="Closeup photo of two gold rings">
            <a:extLst>
              <a:ext uri="{FF2B5EF4-FFF2-40B4-BE49-F238E27FC236}">
                <a16:creationId xmlns:a16="http://schemas.microsoft.com/office/drawing/2014/main" id="{81F9C77C-D135-43FD-A912-7F83A570CA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6219" r="16219"/>
          <a:stretch>
            <a:fillRect/>
          </a:stretch>
        </p:blipFill>
        <p:spPr>
          <a:xfrm>
            <a:off x="4860925" y="2265363"/>
            <a:ext cx="2597150" cy="2597150"/>
          </a:xfrm>
        </p:spPr>
      </p:pic>
      <p:pic>
        <p:nvPicPr>
          <p:cNvPr id="11" name="Picture Placeholder 10" descr="Multi colored shirts hanging on the closet">
            <a:extLst>
              <a:ext uri="{FF2B5EF4-FFF2-40B4-BE49-F238E27FC236}">
                <a16:creationId xmlns:a16="http://schemas.microsoft.com/office/drawing/2014/main" id="{DBA25BAB-5A4F-48A4-BCBE-B5D43D3AD5B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16797" r="16797"/>
          <a:stretch>
            <a:fillRect/>
          </a:stretch>
        </p:blipFill>
        <p:spPr>
          <a:xfrm>
            <a:off x="8466138" y="2265363"/>
            <a:ext cx="2597150" cy="2597150"/>
          </a:xfr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882B-B370-4637-A272-98527516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DB354-26FB-4581-8934-093F7987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3341-D0D3-407D-BD90-BBB5565E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480DF-B243-4836-BB6B-51A8BF2F4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230717-1F2D-40C6-BC60-7E3F2FC40F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Not a good option for specificity and sensitivity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ED09B5-42A6-4BA2-B999-50C097D480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39118-691C-4C96-831C-5C54E42494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Second best choice</a:t>
            </a:r>
          </a:p>
          <a:p>
            <a:r>
              <a:rPr lang="en-US" dirty="0"/>
              <a:t>Best model had 45% for specificity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EF2CC7C-5D4C-41DC-8F26-53DF6F179E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12BD0E-6FE4-4147-98F6-D04D5C1229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Best model</a:t>
            </a:r>
          </a:p>
          <a:p>
            <a:r>
              <a:rPr lang="en-US" dirty="0"/>
              <a:t>Had over 60% for both specificity and sensitivity</a:t>
            </a:r>
          </a:p>
        </p:txBody>
      </p:sp>
    </p:spTree>
    <p:extLst>
      <p:ext uri="{BB962C8B-B14F-4D97-AF65-F5344CB8AC3E}">
        <p14:creationId xmlns:p14="http://schemas.microsoft.com/office/powerpoint/2010/main" val="102489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C39DD0-CD86-2929-7808-58D17FC2C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Factors included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  <a:p>
            <a:r>
              <a:rPr lang="en-US" dirty="0"/>
              <a:t>Department</a:t>
            </a:r>
          </a:p>
          <a:p>
            <a:r>
              <a:rPr lang="en-US" dirty="0"/>
              <a:t>Distance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Job Involvement</a:t>
            </a:r>
          </a:p>
          <a:p>
            <a:r>
              <a:rPr lang="en-US" dirty="0"/>
              <a:t>Job Satisfaction</a:t>
            </a:r>
          </a:p>
          <a:p>
            <a:r>
              <a:rPr lang="en-US" dirty="0"/>
              <a:t>Marital Status</a:t>
            </a:r>
          </a:p>
          <a:p>
            <a:r>
              <a:rPr lang="en-US" dirty="0"/>
              <a:t>Number Companies worked for</a:t>
            </a:r>
          </a:p>
          <a:p>
            <a:r>
              <a:rPr lang="en-US" dirty="0"/>
              <a:t>Over Time</a:t>
            </a:r>
          </a:p>
          <a:p>
            <a:r>
              <a:rPr lang="en-US" dirty="0"/>
              <a:t>Work Life Balance</a:t>
            </a:r>
          </a:p>
          <a:p>
            <a:r>
              <a:rPr lang="en-US" dirty="0"/>
              <a:t>Years in Current Role</a:t>
            </a:r>
          </a:p>
          <a:p>
            <a:r>
              <a:rPr lang="en-US" dirty="0"/>
              <a:t>Years Since Last Promotion</a:t>
            </a:r>
          </a:p>
          <a:p>
            <a:r>
              <a:rPr lang="en-US" dirty="0"/>
              <a:t>Years with Current Manager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18F075-837C-1005-19D6-8DC90759C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Naïve Bayes Model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D1D0BF9-FCAA-67DA-79AB-E6E7E6D2B6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Naïve Bayes gave us the best accuracy to predict attrition. We feel comfortable saying these are the best factors for this and future datasets.</a:t>
            </a:r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Job Trends</a:t>
            </a:r>
          </a:p>
          <a:p>
            <a:r>
              <a:rPr lang="en-US" dirty="0"/>
              <a:t>Monthly Income Predictors</a:t>
            </a:r>
          </a:p>
          <a:p>
            <a:r>
              <a:rPr lang="en-US" dirty="0"/>
              <a:t>Attrition Predictors</a:t>
            </a:r>
          </a:p>
          <a:p>
            <a:r>
              <a:rPr lang="en-US" dirty="0"/>
              <a:t>​Summary​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Rachel Liercke</a:t>
            </a:r>
          </a:p>
          <a:p>
            <a:r>
              <a:rPr lang="en-US" dirty="0">
                <a:hlinkClick r:id="rId2"/>
              </a:rPr>
              <a:t>rliercke@mail.smu.edu</a:t>
            </a:r>
            <a:endParaRPr lang="en-US" dirty="0"/>
          </a:p>
          <a:p>
            <a:r>
              <a:rPr lang="en-US" dirty="0"/>
              <a:t>Rachel.Liercke@gmail.com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EB919-5C10-DA18-01F1-54650E40D040}"/>
              </a:ext>
            </a:extLst>
          </p:cNvPr>
          <p:cNvSpPr txBox="1"/>
          <p:nvPr/>
        </p:nvSpPr>
        <p:spPr>
          <a:xfrm>
            <a:off x="1527048" y="5552494"/>
            <a:ext cx="372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https://youtu.be/T95nIE4KxRA</a:t>
            </a:r>
            <a:endParaRPr lang="en-US" dirty="0"/>
          </a:p>
          <a:p>
            <a:r>
              <a:rPr lang="en-US">
                <a:hlinkClick r:id="rId4"/>
              </a:rPr>
              <a:t>Job Roles (shinyapps.io)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DDSAnalytics</a:t>
            </a:r>
            <a:r>
              <a:rPr lang="en-US" dirty="0"/>
              <a:t> has been tasked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Job Role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Monthly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Attrition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Relaying any other important information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Job role 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48FB-F113-4745-92A2-98A9DD11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Role distribution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28DEF1-9676-42FF-B878-6F4EB827CA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09955" y="2103438"/>
            <a:ext cx="7919049" cy="44338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84780-DF74-4C28-AFA5-34F8969A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Job Roles, Salary, &amp; Attrition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A7FF3-7244-4317-BBF7-34031C86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3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Major factors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Job Roles, Salary, &amp; Attrition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95DBB-277D-4638-AAE9-7DDC828189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Factors with the most significant influence on Job Role: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Job Level</a:t>
            </a:r>
          </a:p>
          <a:p>
            <a:pPr lvl="1"/>
            <a:r>
              <a:rPr lang="en-US" dirty="0"/>
              <a:t>Monthly Income</a:t>
            </a:r>
          </a:p>
          <a:p>
            <a:pPr lvl="1"/>
            <a:endParaRPr lang="en-US" dirty="0"/>
          </a:p>
          <a:p>
            <a:pPr marL="33832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Factors with the significate influence on Job Role: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Over Time</a:t>
            </a:r>
          </a:p>
          <a:p>
            <a:pPr lvl="1"/>
            <a:r>
              <a:rPr lang="en-US" dirty="0"/>
              <a:t>Training Times Last Month</a:t>
            </a:r>
          </a:p>
          <a:p>
            <a:pPr marL="338328" lvl="1" indent="0">
              <a:buNone/>
            </a:pPr>
            <a:endParaRPr lang="en-US" dirty="0"/>
          </a:p>
          <a:p>
            <a:pPr marL="33832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563F-7589-45EA-9F79-5CDB88A3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look- monthly income</a:t>
            </a:r>
          </a:p>
        </p:txBody>
      </p:sp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6836B2-8B1A-41CD-B424-9E6AB3B6B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34253" y="2468880"/>
            <a:ext cx="4514523" cy="405175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8B865-5066-4BC7-B23D-0C59BAA3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B2343-A5D7-4916-AACE-3A1961CC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7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C367-A03C-47F6-904B-FCCC0EB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factors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4D3D185C-8005-4B66-BE21-869154C336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108883" y="2732471"/>
            <a:ext cx="4499575" cy="36683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29582-6DA9-4F32-9EAE-7532FC87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03F0F-BF86-4C1F-B38E-236EC306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776662-36B1-4CCE-A209-AA4F1307D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279" y="2732471"/>
            <a:ext cx="4241489" cy="3863923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F0E6442-3F18-4E70-ABCB-B1742D9CE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355" y="3026480"/>
            <a:ext cx="3918751" cy="356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6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5CE3-446E-4630-8E67-52303E3E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Noteworthy 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8470E-1751-4E59-937F-B13DF247F9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Marital Status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E1793-E461-4016-9D97-3F8AAE2E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7FBAE-F7EB-4F16-AFFD-A74280FC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0219C-2172-4005-8AA0-856F829F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82" y="2534205"/>
            <a:ext cx="5056818" cy="4122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F6148-AE4C-4573-8CB4-265F480B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927" y="2534205"/>
            <a:ext cx="4648686" cy="42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9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{53BD8DEB-A57E-4E86-8084-E5DBD72AFDE3}tf78438558_win32</Template>
  <TotalTime>3850</TotalTime>
  <Words>458</Words>
  <Application>Microsoft Office PowerPoint</Application>
  <PresentationFormat>Widescreen</PresentationFormat>
  <Paragraphs>124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Sabon Next LT</vt:lpstr>
      <vt:lpstr>Office Theme</vt:lpstr>
      <vt:lpstr>Job Roles, Salary, &amp; Attrition</vt:lpstr>
      <vt:lpstr>AGENDA</vt:lpstr>
      <vt:lpstr>Introduction</vt:lpstr>
      <vt:lpstr>Job role trends</vt:lpstr>
      <vt:lpstr>Job Role distribution</vt:lpstr>
      <vt:lpstr>Major factors</vt:lpstr>
      <vt:lpstr>Visual look- monthly income</vt:lpstr>
      <vt:lpstr>Significant factors</vt:lpstr>
      <vt:lpstr>Noteworthy  factors</vt:lpstr>
      <vt:lpstr>Noteworthy factors (cont.)</vt:lpstr>
      <vt:lpstr>Monthly Income</vt:lpstr>
      <vt:lpstr>PowerPoint Presentation</vt:lpstr>
      <vt:lpstr>Monthly income Predictors</vt:lpstr>
      <vt:lpstr>Monthly income (cont.)</vt:lpstr>
      <vt:lpstr>attrition</vt:lpstr>
      <vt:lpstr>Top attrition factors</vt:lpstr>
      <vt:lpstr>models</vt:lpstr>
      <vt:lpstr>Final model</vt:lpstr>
      <vt:lpstr>Questions?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Liercke, Rachel</dc:creator>
  <cp:lastModifiedBy>Rachel Liercke</cp:lastModifiedBy>
  <cp:revision>11</cp:revision>
  <dcterms:created xsi:type="dcterms:W3CDTF">2022-12-04T17:30:26Z</dcterms:created>
  <dcterms:modified xsi:type="dcterms:W3CDTF">2022-12-09T14:39:49Z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447dd6a-a4a1-440b-a6a3-9124ef1ee017_Enabled">
    <vt:lpwstr>true</vt:lpwstr>
  </property>
  <property fmtid="{D5CDD505-2E9C-101B-9397-08002B2CF9AE}" pid="3" name="MSIP_Label_4447dd6a-a4a1-440b-a6a3-9124ef1ee017_SetDate">
    <vt:lpwstr>2022-12-08T22:07:40Z</vt:lpwstr>
  </property>
  <property fmtid="{D5CDD505-2E9C-101B-9397-08002B2CF9AE}" pid="4" name="MSIP_Label_4447dd6a-a4a1-440b-a6a3-9124ef1ee017_Method">
    <vt:lpwstr>Privileged</vt:lpwstr>
  </property>
  <property fmtid="{D5CDD505-2E9C-101B-9397-08002B2CF9AE}" pid="5" name="MSIP_Label_4447dd6a-a4a1-440b-a6a3-9124ef1ee017_Name">
    <vt:lpwstr>NO TECH DATA</vt:lpwstr>
  </property>
  <property fmtid="{D5CDD505-2E9C-101B-9397-08002B2CF9AE}" pid="6" name="MSIP_Label_4447dd6a-a4a1-440b-a6a3-9124ef1ee017_SiteId">
    <vt:lpwstr>7a18110d-ef9b-4274-acef-e62ab0fe28ed</vt:lpwstr>
  </property>
  <property fmtid="{D5CDD505-2E9C-101B-9397-08002B2CF9AE}" pid="7" name="MSIP_Label_4447dd6a-a4a1-440b-a6a3-9124ef1ee017_ActionId">
    <vt:lpwstr>63b99ac3-0d09-4454-9efb-1e44727f1b86</vt:lpwstr>
  </property>
  <property fmtid="{D5CDD505-2E9C-101B-9397-08002B2CF9AE}" pid="8" name="MSIP_Label_4447dd6a-a4a1-440b-a6a3-9124ef1ee017_ContentBits">
    <vt:lpwstr>0</vt:lpwstr>
  </property>
</Properties>
</file>